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</p:sldIdLst>
  <p:sldSz cy="5143500" cx="9144000"/>
  <p:notesSz cx="6858000" cy="9144000"/>
  <p:embeddedFontLst>
    <p:embeddedFont>
      <p:font typeface="Proxima Nova"/>
      <p:regular r:id="rId35"/>
      <p:bold r:id="rId36"/>
      <p:italic r:id="rId37"/>
      <p:boldItalic r:id="rId38"/>
    </p:embeddedFont>
    <p:embeddedFont>
      <p:font typeface="Proxima Nova Extrabold"/>
      <p:bold r:id="rId39"/>
    </p:embeddedFont>
    <p:embeddedFont>
      <p:font typeface="Proxima Nova Semibold"/>
      <p:regular r:id="rId40"/>
      <p:bold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Semibold-regular.fntdata"/><Relationship Id="rId20" Type="http://schemas.openxmlformats.org/officeDocument/2006/relationships/slide" Target="slides/slide16.xml"/><Relationship Id="rId42" Type="http://schemas.openxmlformats.org/officeDocument/2006/relationships/font" Target="fonts/ProximaNovaSemibold-boldItalic.fntdata"/><Relationship Id="rId41" Type="http://schemas.openxmlformats.org/officeDocument/2006/relationships/font" Target="fonts/ProximaNovaSemibold-bold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ProximaNova-regular.fntdata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font" Target="fonts/ProximaNova-italic.fntdata"/><Relationship Id="rId14" Type="http://schemas.openxmlformats.org/officeDocument/2006/relationships/slide" Target="slides/slide10.xml"/><Relationship Id="rId36" Type="http://schemas.openxmlformats.org/officeDocument/2006/relationships/font" Target="fonts/ProximaNova-bold.fntdata"/><Relationship Id="rId17" Type="http://schemas.openxmlformats.org/officeDocument/2006/relationships/slide" Target="slides/slide13.xml"/><Relationship Id="rId39" Type="http://schemas.openxmlformats.org/officeDocument/2006/relationships/font" Target="fonts/ProximaNovaExtrabold-bold.fntdata"/><Relationship Id="rId16" Type="http://schemas.openxmlformats.org/officeDocument/2006/relationships/slide" Target="slides/slide12.xml"/><Relationship Id="rId38" Type="http://schemas.openxmlformats.org/officeDocument/2006/relationships/font" Target="fonts/ProximaNova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d613f674a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d613f674a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Bom dia a todos, vou então apresentar o meu estágio que se chama Incident Response Designing Patterns and Workflows tendo sido realizado na Art Resilia.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d613f674a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fd613f674a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resposta a incidentes é a prática de investigar e remediar campanhas de ataques, ataques que contêm uma determinada taxonomia.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taxonomia é então uma classificação de um ataque a partir de uma convenção de nomes pré-definida.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Existem várias escalas no entanto a Art Resilia utiliza a escala da ENISA que é a Agencia da uniao europeia da cibersegurança.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utilizada esta escala porque permite à Art Resilia estar dentro da norma europeia relativamente a classificação de incidentes.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Então para responder a estes incidentes, existe uma equipa que identifica e trata os mesmos seguindo um determinado fluxo de trabalho.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3e6cc31da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3e6cc31da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seguida é apresentada uma figura com as fases que um incidente passa.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 fase de aberto, 1ª linha e 2ª linha o incidente pode ainda não estar classificado, ou seja nao ter uma taxonomia, pois é aqui que o analista vai investigar que tipo de incidente é.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 passagem de 2ª linha para a fase de contenção é obrigatoria a classificação do incidente porque a partir daqui são executadas as ações que foram previamente definidas.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3e824d6e5a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3e824d6e5a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ações a serem executadas são definidas baseando-se na matriz da RE&amp;CT.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RE&amp;CT é uma framework que contem uma matriz onde na mesma são descritas as ações realizadas numa determinada fase de resposta a incidentes.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Assim é possível mapear a taxonomia do incidente juntamente com as ações a serem realizadas numa determinada fase.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3e6cc31da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3e6cc31da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3d81f9304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3d81f9304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e824d6e5a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3e824d6e5a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 a criação da plataforma web foi utilizada a framework web django depois de ter sido feito um estudo comparativamente com outras frameworks web onde o django era superior não só na sua rapidez e ampla documentação assim como na sua segurança e estabilidade.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3e824d6e5a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3e824d6e5a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 a plataforma de automação foi utilizado o n8n depois de mais um estudo feito onde este foi a opção mais vantajosa uma vez que tinha várias integrações com third party apps e havia a possibilidade de ser self-hosted.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3d81f9304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3d81f9304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Depois foi pensado que tipo de ações podiam ser automatizadas e decidiu-se usar a plataforma EDR Cybereason que protege equipamentos terminais, assim como o Office365.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 o decorrer do estágio percebeu-se que a API do Office365 continha algumas limitações porque nao permitia fazer grande partes das ações a automatizar.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3d81f9304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3d81f9304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3e824d6e5a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3e824d6e5a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Aqui temos a arquitetura global do projeto, onde começamos pela aplicação web em django que tem ligação à base de dados.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seguida temos o JIra que é a plataforma de tickets da Art Resilia onde esta se liga ao Playbook Orchestrator, sendo este o responsável por executar outros 3 módulos.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Playbook Orchestrator é a ponte entre as ações automatizadas e o Jira.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módulo do actions validator serve para validar as ações que o cliente permite e não permite para que o analista consiga saber ao que é que está autorizado a fazer.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modulo de enrichment permite enriquecer o incidente por exemplo quando existe um incidente com várias hash, o analista tem de, manualmente, identificar se a hash é ou nao maliciosa e o enrichment automaticamente já faz isso, precisa apenas que o analista forneça informação das hash num campo do incidente.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 fim existe a API Manager Framework que interage com third party apps, ou seja, tecnologias dos clientes, de modo a executar ações que outrora eram manuais, de forma semi-automatica e aprovada sempre pelo cliente e analista.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d613f674a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fd613f674a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Irei começar por falar sobre a Art Resilia, de seguida irei apresentar o problema que a Art Resilia identificou e logo a seguir mostro quais são os objetivos atingir para resolver este problema. Depois explico alguns conceitos base, as plataformas utilizadas na implementação do projeto, falo sobre a implementação e o modo de operação e depois apresento um pequeno video como prova de conceito. Por fim refiro a conclusão e o trabalho futuro.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3e824d6e5a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3e824d6e5a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se pode ver a estrutura da API Manager Framework foi criada de maneira a pensar na sua modularidade para que fosse trivial a implementação de novas ações com tipos de tecnologias diferentes.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interface.py é responsável por receber informação do incidente e definir que módulo é que deve de executar consoante a taxonomia e fase do incidente e tecnologia do cliente.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Depois existe as implementações do office365 e o cybereason, as threatfeeds servem para receber uma hash e identificar se é maliciosa ou nao a partir de informação comunitária e por fim o utils tem ficheiros utilitarios com ligações à base de dados e logging.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3e824d6e5a_1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3e824d6e5a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Aqui é apresentado o playbook orchestrator no n8n onde este é ativado se o incidente estiver ou na fase de Aberto ou 1ª linha ou 2ª linha e quando for colocada uma taxonomia.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Quando isso acontecer o nr 1 é ativado e logo de seguida vai ser guardado o id de execução do workflow, verificando depois se o enrichment ja foi ou nao executado.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Caso nao tenha sido executado é entao verificadas as ações que podem ser executadas para aquela taxonomia e caso o actions validator retorne que aquela taxonomia nao está implementada, entao é feito um comentario interno com essa informação.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Caso contrario é feito o enriquecimento e sao extraidas as ações que serao executadas na fase de contenção sendo estas depois colocadasnum campo especial no incidente.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importante referir que em todos os workflows a ação a ser executada na fase seguinte é sempre colocada antes para o analista perceber oq eu vai ser feito futuramente e para tambem conseguir decidir se quer ou nao executar aquela ação. Por fim é feito um comentario interno com toda a informação do workflow.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3ee05678b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3ee05678b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Apresento aqui uma prova de conceito usando a taxonomia de malicious code onde se pode ver quais as ações a serem executdas em cada fase.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3ee05678b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3ee05678b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3e824d6e5a_1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3e824d6e5a_1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Aqui temos o exemplo no n8n da fase de contenção, onde temos o Jira Trigger node que é ativado quando o incidente apssa de 2ª linha para contenção e é do tipo malicious code.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É extraido novamente o id de execução e depois é feita a pergunta se aquela ação pode ou nao ser realizada, caso seja verdade ela é executada, caso contrario passamos para a proxima ação. no fim sao colocadas as ações da fase de erradicação e um comentario com o resultado das ações realizadas. é importante referir que a fase de erradicação e recuperação funciona exatamente igual, a unica coisa que muda sao as ações executadas.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3e824d6e5a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3e824d6e5a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e824d6e5a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e824d6e5a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e824d6e5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e824d6e5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Agora a Art Resilia tem uma framework onde se pode basear para ajudar na resposta a incidentes e a sua utilização cria a tal atitude pro-ativa na contenção e erradicação de ameaças 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analista tem agora uma interface centralizada com informação util dos clientes, assim como mecanismos por onde se pode guiar para responder a um incidente.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3e824d6e5a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3e824d6e5a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3e824d6e5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3e824d6e5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d613f674a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fd613f674a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e6cc31d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e6cc31d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d613f674a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fd613f674a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Art Resilia foi criada em 2021 e especializa-se em serviços de cibersegurança.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seu foco principal é promover a ciber resiliencia pois acredita ser esta a nova fase da cibersegurança.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ciber resiliencia como o nome indica é a atitude de aceitar que qualquer organização um dia será atacada, no entanto tem de haver mecanismos de contenção e erradicação destas ameaças de modo a não impactar a operação da organização.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3e824d6e5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3e824d6e5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d613f674a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d613f674a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problema que o estágio visa resolver passa pela falta de preparação das organizações quando existe um ciberataque.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falta de mecanismos de recuperação pode aumentar o impacto na operação da organização.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Acrescentando a estes problemas, ha tambem a falta da prévia criação de ações de contenção, erradicação e recuperação.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Então é fundamental criar playbooks para guiar o analista na resposta a incidentes.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 playbooks são uma forma de definir um caminho pelo qual o analista se pode guiar.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 de existir uma atitude mais pro-ativa, definindo previamente ações de contenção e erradicação de ameaças (eficiencia) e tambem haver a automatização de ações outrora manuais (eficácia)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824d6e5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3e824d6e5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d613f674a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d613f674a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 objetivos do estágio passam então por criar uma framework que auxilia o analista na resposta a incidentes, guiando o mesmo sobre que determinadas ações deve e pode fazer.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3e824d6e5a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3e824d6e5a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ation Cover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64450"/>
            <a:ext cx="3722525" cy="10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title"/>
          </p:nvPr>
        </p:nvSpPr>
        <p:spPr>
          <a:xfrm>
            <a:off x="285700" y="2660475"/>
            <a:ext cx="4879500" cy="4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b="1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b="1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b="1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b="1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b="1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b="1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b="1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b="1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b="1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2" name="Google Shape;12;p2"/>
          <p:cNvSpPr/>
          <p:nvPr>
            <p:ph idx="2" type="pic"/>
          </p:nvPr>
        </p:nvSpPr>
        <p:spPr>
          <a:xfrm>
            <a:off x="5286400" y="0"/>
            <a:ext cx="38577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!">
  <p:cSld name="TITLE_AND_BODY_2_1_1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1"/>
          <p:cNvPicPr preferRelativeResize="0"/>
          <p:nvPr/>
        </p:nvPicPr>
        <p:blipFill rotWithShape="1">
          <a:blip r:embed="rId2">
            <a:alphaModFix/>
          </a:blip>
          <a:srcRect b="-520" l="-1113" r="-1031" t="520"/>
          <a:stretch/>
        </p:blipFill>
        <p:spPr>
          <a:xfrm>
            <a:off x="3138303" y="728928"/>
            <a:ext cx="2867495" cy="279595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1"/>
          <p:cNvSpPr txBox="1"/>
          <p:nvPr/>
        </p:nvSpPr>
        <p:spPr>
          <a:xfrm>
            <a:off x="2604050" y="3653637"/>
            <a:ext cx="3936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F75BC"/>
                </a:solidFill>
                <a:latin typeface="Proxima Nova"/>
                <a:ea typeface="Proxima Nova"/>
                <a:cs typeface="Proxima Nova"/>
                <a:sym typeface="Proxima Nova"/>
              </a:rPr>
              <a:t>Obrigado pela atenção!</a:t>
            </a:r>
            <a:endParaRPr sz="2200">
              <a:solidFill>
                <a:srgbClr val="0F75BC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6" name="Google Shape;76;p11"/>
          <p:cNvSpPr txBox="1"/>
          <p:nvPr>
            <p:ph idx="1" type="subTitle"/>
          </p:nvPr>
        </p:nvSpPr>
        <p:spPr>
          <a:xfrm>
            <a:off x="2425650" y="4048850"/>
            <a:ext cx="42927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age Wide Body text">
  <p:cSld name="TITLE_AND_BODY_3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2400"/>
              <a:buFont typeface="Proxima Nova"/>
              <a:buNone/>
              <a:defRPr b="1" sz="2400">
                <a:solidFill>
                  <a:srgbClr val="0F75B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9pPr>
          </a:lstStyle>
          <a:p/>
        </p:txBody>
      </p:sp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0900" y="4499566"/>
            <a:ext cx="1217875" cy="442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3"/>
          <p:cNvCxnSpPr/>
          <p:nvPr/>
        </p:nvCxnSpPr>
        <p:spPr>
          <a:xfrm>
            <a:off x="340900" y="754200"/>
            <a:ext cx="255600" cy="0"/>
          </a:xfrm>
          <a:prstGeom prst="straightConnector1">
            <a:avLst/>
          </a:prstGeom>
          <a:noFill/>
          <a:ln cap="flat" cmpd="sng" w="114300">
            <a:solidFill>
              <a:srgbClr val="0F75B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600"/>
              <a:buFont typeface="Proxima Nova"/>
              <a:buChar char="●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  <a:solidFill>
            <a:srgbClr val="0F75BC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>
                <a:solidFill>
                  <a:schemeClr val="lt1"/>
                </a:solidFill>
              </a:defRPr>
            </a:lvl1pPr>
            <a:lvl2pPr lvl="1" rtl="0" algn="ctr">
              <a:buNone/>
              <a:defRPr>
                <a:solidFill>
                  <a:schemeClr val="lt1"/>
                </a:solidFill>
              </a:defRPr>
            </a:lvl2pPr>
            <a:lvl3pPr lvl="2" rtl="0" algn="ctr">
              <a:buNone/>
              <a:defRPr>
                <a:solidFill>
                  <a:schemeClr val="lt1"/>
                </a:solidFill>
              </a:defRPr>
            </a:lvl3pPr>
            <a:lvl4pPr lvl="3" rtl="0" algn="ctr">
              <a:buNone/>
              <a:defRPr>
                <a:solidFill>
                  <a:schemeClr val="lt1"/>
                </a:solidFill>
              </a:defRPr>
            </a:lvl4pPr>
            <a:lvl5pPr lvl="4" rtl="0" algn="ctr">
              <a:buNone/>
              <a:defRPr>
                <a:solidFill>
                  <a:schemeClr val="lt1"/>
                </a:solidFill>
              </a:defRPr>
            </a:lvl5pPr>
            <a:lvl6pPr lvl="5" rtl="0" algn="ctr">
              <a:buNone/>
              <a:defRPr>
                <a:solidFill>
                  <a:schemeClr val="lt1"/>
                </a:solidFill>
              </a:defRPr>
            </a:lvl6pPr>
            <a:lvl7pPr lvl="6" rtl="0" algn="ctr">
              <a:buNone/>
              <a:defRPr>
                <a:solidFill>
                  <a:schemeClr val="lt1"/>
                </a:solidFill>
              </a:defRPr>
            </a:lvl7pPr>
            <a:lvl8pPr lvl="7" rtl="0" algn="ctr">
              <a:buNone/>
              <a:defRPr>
                <a:solidFill>
                  <a:schemeClr val="lt1"/>
                </a:solidFill>
              </a:defRPr>
            </a:lvl8pPr>
            <a:lvl9pPr lvl="8" rtl="0" algn="ctr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s">
  <p:cSld name="TITLE_AND_BODY_2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2400"/>
              <a:buFont typeface="Proxima Nova"/>
              <a:buNone/>
              <a:defRPr b="1" sz="2400">
                <a:solidFill>
                  <a:srgbClr val="0F75B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9pPr>
          </a:lstStyle>
          <a:p/>
        </p:txBody>
      </p:sp>
      <p:cxnSp>
        <p:nvCxnSpPr>
          <p:cNvPr id="21" name="Google Shape;21;p4"/>
          <p:cNvCxnSpPr/>
          <p:nvPr/>
        </p:nvCxnSpPr>
        <p:spPr>
          <a:xfrm>
            <a:off x="340900" y="754200"/>
            <a:ext cx="255600" cy="0"/>
          </a:xfrm>
          <a:prstGeom prst="straightConnector1">
            <a:avLst/>
          </a:prstGeom>
          <a:noFill/>
          <a:ln cap="flat" cmpd="sng" w="114300">
            <a:solidFill>
              <a:srgbClr val="0F75B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2355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Proxima Nova"/>
              <a:buChar char="●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2" type="body"/>
          </p:nvPr>
        </p:nvSpPr>
        <p:spPr>
          <a:xfrm>
            <a:off x="47562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Proxima Nova"/>
              <a:buChar char="●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0900" y="4499566"/>
            <a:ext cx="1217875" cy="4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  <a:solidFill>
            <a:srgbClr val="0F75BC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>
                <a:solidFill>
                  <a:schemeClr val="lt1"/>
                </a:solidFill>
              </a:defRPr>
            </a:lvl1pPr>
            <a:lvl2pPr lvl="1" rtl="0" algn="ctr">
              <a:buNone/>
              <a:defRPr>
                <a:solidFill>
                  <a:schemeClr val="lt1"/>
                </a:solidFill>
              </a:defRPr>
            </a:lvl2pPr>
            <a:lvl3pPr lvl="2" rtl="0" algn="ctr">
              <a:buNone/>
              <a:defRPr>
                <a:solidFill>
                  <a:schemeClr val="lt1"/>
                </a:solidFill>
              </a:defRPr>
            </a:lvl3pPr>
            <a:lvl4pPr lvl="3" rtl="0" algn="ctr">
              <a:buNone/>
              <a:defRPr>
                <a:solidFill>
                  <a:schemeClr val="lt1"/>
                </a:solidFill>
              </a:defRPr>
            </a:lvl4pPr>
            <a:lvl5pPr lvl="4" rtl="0" algn="ctr">
              <a:buNone/>
              <a:defRPr>
                <a:solidFill>
                  <a:schemeClr val="lt1"/>
                </a:solidFill>
              </a:defRPr>
            </a:lvl5pPr>
            <a:lvl6pPr lvl="5" rtl="0" algn="ctr">
              <a:buNone/>
              <a:defRPr>
                <a:solidFill>
                  <a:schemeClr val="lt1"/>
                </a:solidFill>
              </a:defRPr>
            </a:lvl6pPr>
            <a:lvl7pPr lvl="6" rtl="0" algn="ctr">
              <a:buNone/>
              <a:defRPr>
                <a:solidFill>
                  <a:schemeClr val="lt1"/>
                </a:solidFill>
              </a:defRPr>
            </a:lvl7pPr>
            <a:lvl8pPr lvl="7" rtl="0" algn="ctr">
              <a:buNone/>
              <a:defRPr>
                <a:solidFill>
                  <a:schemeClr val="lt1"/>
                </a:solidFill>
              </a:defRPr>
            </a:lvl8pPr>
            <a:lvl9pPr lvl="8" rtl="0" algn="ctr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Col + Image">
  <p:cSld name="TITLE_AND_BODY_2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2400"/>
              <a:buFont typeface="Proxima Nova"/>
              <a:buNone/>
              <a:defRPr b="1" sz="2400">
                <a:solidFill>
                  <a:srgbClr val="0F75B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9pPr>
          </a:lstStyle>
          <a:p/>
        </p:txBody>
      </p:sp>
      <p:cxnSp>
        <p:nvCxnSpPr>
          <p:cNvPr id="28" name="Google Shape;28;p5"/>
          <p:cNvCxnSpPr/>
          <p:nvPr/>
        </p:nvCxnSpPr>
        <p:spPr>
          <a:xfrm>
            <a:off x="340900" y="754200"/>
            <a:ext cx="255600" cy="0"/>
          </a:xfrm>
          <a:prstGeom prst="straightConnector1">
            <a:avLst/>
          </a:prstGeom>
          <a:noFill/>
          <a:ln cap="flat" cmpd="sng" w="114300">
            <a:solidFill>
              <a:srgbClr val="0F75B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235500" y="115240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Proxima Nova"/>
              <a:buChar char="●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0" name="Google Shape;30;p5"/>
          <p:cNvSpPr/>
          <p:nvPr>
            <p:ph idx="2" type="pic"/>
          </p:nvPr>
        </p:nvSpPr>
        <p:spPr>
          <a:xfrm>
            <a:off x="5077850" y="1098700"/>
            <a:ext cx="3847800" cy="3400800"/>
          </a:xfrm>
          <a:prstGeom prst="rect">
            <a:avLst/>
          </a:prstGeom>
          <a:noFill/>
          <a:ln>
            <a:noFill/>
          </a:ln>
        </p:spPr>
      </p:sp>
      <p:pic>
        <p:nvPicPr>
          <p:cNvPr id="31" name="Google Shape;3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0900" y="4499566"/>
            <a:ext cx="1217875" cy="4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  <a:solidFill>
            <a:srgbClr val="0F75BC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>
                <a:solidFill>
                  <a:schemeClr val="lt1"/>
                </a:solidFill>
              </a:defRPr>
            </a:lvl1pPr>
            <a:lvl2pPr lvl="1" rtl="0" algn="ctr">
              <a:buNone/>
              <a:defRPr>
                <a:solidFill>
                  <a:schemeClr val="lt1"/>
                </a:solidFill>
              </a:defRPr>
            </a:lvl2pPr>
            <a:lvl3pPr lvl="2" rtl="0" algn="ctr">
              <a:buNone/>
              <a:defRPr>
                <a:solidFill>
                  <a:schemeClr val="lt1"/>
                </a:solidFill>
              </a:defRPr>
            </a:lvl3pPr>
            <a:lvl4pPr lvl="3" rtl="0" algn="ctr">
              <a:buNone/>
              <a:defRPr>
                <a:solidFill>
                  <a:schemeClr val="lt1"/>
                </a:solidFill>
              </a:defRPr>
            </a:lvl4pPr>
            <a:lvl5pPr lvl="4" rtl="0" algn="ctr">
              <a:buNone/>
              <a:defRPr>
                <a:solidFill>
                  <a:schemeClr val="lt1"/>
                </a:solidFill>
              </a:defRPr>
            </a:lvl5pPr>
            <a:lvl6pPr lvl="5" rtl="0" algn="ctr">
              <a:buNone/>
              <a:defRPr>
                <a:solidFill>
                  <a:schemeClr val="lt1"/>
                </a:solidFill>
              </a:defRPr>
            </a:lvl6pPr>
            <a:lvl7pPr lvl="6" rtl="0" algn="ctr">
              <a:buNone/>
              <a:defRPr>
                <a:solidFill>
                  <a:schemeClr val="lt1"/>
                </a:solidFill>
              </a:defRPr>
            </a:lvl7pPr>
            <a:lvl8pPr lvl="7" rtl="0" algn="ctr">
              <a:buNone/>
              <a:defRPr>
                <a:solidFill>
                  <a:schemeClr val="lt1"/>
                </a:solidFill>
              </a:defRPr>
            </a:lvl8pPr>
            <a:lvl9pPr lvl="8" rtl="0" algn="ctr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Col + Full Height image">
  <p:cSld name="TITLE_AND_BODY_2_1_3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>
            <p:ph idx="2" type="pic"/>
          </p:nvPr>
        </p:nvSpPr>
        <p:spPr>
          <a:xfrm>
            <a:off x="4864650" y="0"/>
            <a:ext cx="42795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/>
          <p:nvPr>
            <p:ph type="title"/>
          </p:nvPr>
        </p:nvSpPr>
        <p:spPr>
          <a:xfrm>
            <a:off x="235500" y="201000"/>
            <a:ext cx="45687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2400"/>
              <a:buFont typeface="Proxima Nova"/>
              <a:buNone/>
              <a:defRPr b="1" sz="2400">
                <a:solidFill>
                  <a:srgbClr val="0F75B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9pPr>
          </a:lstStyle>
          <a:p/>
        </p:txBody>
      </p:sp>
      <p:cxnSp>
        <p:nvCxnSpPr>
          <p:cNvPr id="36" name="Google Shape;36;p6"/>
          <p:cNvCxnSpPr/>
          <p:nvPr/>
        </p:nvCxnSpPr>
        <p:spPr>
          <a:xfrm>
            <a:off x="340900" y="754200"/>
            <a:ext cx="255600" cy="0"/>
          </a:xfrm>
          <a:prstGeom prst="straightConnector1">
            <a:avLst/>
          </a:prstGeom>
          <a:noFill/>
          <a:ln cap="flat" cmpd="sng" w="114300">
            <a:solidFill>
              <a:srgbClr val="0F75B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" name="Google Shape;37;p6"/>
          <p:cNvSpPr txBox="1"/>
          <p:nvPr>
            <p:ph idx="1" type="body"/>
          </p:nvPr>
        </p:nvSpPr>
        <p:spPr>
          <a:xfrm>
            <a:off x="235500" y="115240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Proxima Nova"/>
              <a:buChar char="●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38" name="Google Shape;3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0900" y="4499566"/>
            <a:ext cx="1217875" cy="4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  <a:solidFill>
            <a:srgbClr val="0F75BC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>
                <a:solidFill>
                  <a:schemeClr val="lt1"/>
                </a:solidFill>
              </a:defRPr>
            </a:lvl1pPr>
            <a:lvl2pPr lvl="1" rtl="0" algn="ctr">
              <a:buNone/>
              <a:defRPr>
                <a:solidFill>
                  <a:schemeClr val="lt1"/>
                </a:solidFill>
              </a:defRPr>
            </a:lvl2pPr>
            <a:lvl3pPr lvl="2" rtl="0" algn="ctr">
              <a:buNone/>
              <a:defRPr>
                <a:solidFill>
                  <a:schemeClr val="lt1"/>
                </a:solidFill>
              </a:defRPr>
            </a:lvl3pPr>
            <a:lvl4pPr lvl="3" rtl="0" algn="ctr">
              <a:buNone/>
              <a:defRPr>
                <a:solidFill>
                  <a:schemeClr val="lt1"/>
                </a:solidFill>
              </a:defRPr>
            </a:lvl4pPr>
            <a:lvl5pPr lvl="4" rtl="0" algn="ctr">
              <a:buNone/>
              <a:defRPr>
                <a:solidFill>
                  <a:schemeClr val="lt1"/>
                </a:solidFill>
              </a:defRPr>
            </a:lvl5pPr>
            <a:lvl6pPr lvl="5" rtl="0" algn="ctr">
              <a:buNone/>
              <a:defRPr>
                <a:solidFill>
                  <a:schemeClr val="lt1"/>
                </a:solidFill>
              </a:defRPr>
            </a:lvl6pPr>
            <a:lvl7pPr lvl="6" rtl="0" algn="ctr">
              <a:buNone/>
              <a:defRPr>
                <a:solidFill>
                  <a:schemeClr val="lt1"/>
                </a:solidFill>
              </a:defRPr>
            </a:lvl7pPr>
            <a:lvl8pPr lvl="7" rtl="0" algn="ctr">
              <a:buNone/>
              <a:defRPr>
                <a:solidFill>
                  <a:schemeClr val="lt1"/>
                </a:solidFill>
              </a:defRPr>
            </a:lvl8pPr>
            <a:lvl9pPr lvl="8" rtl="0" algn="ctr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age Wide Image">
  <p:cSld name="TITLE_AND_BODY_2_1_2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2400"/>
              <a:buFont typeface="Proxima Nova"/>
              <a:buNone/>
              <a:defRPr b="1" sz="2400">
                <a:solidFill>
                  <a:srgbClr val="0F75B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9pPr>
          </a:lstStyle>
          <a:p/>
        </p:txBody>
      </p:sp>
      <p:cxnSp>
        <p:nvCxnSpPr>
          <p:cNvPr id="42" name="Google Shape;42;p7"/>
          <p:cNvCxnSpPr/>
          <p:nvPr/>
        </p:nvCxnSpPr>
        <p:spPr>
          <a:xfrm>
            <a:off x="340900" y="754200"/>
            <a:ext cx="255600" cy="0"/>
          </a:xfrm>
          <a:prstGeom prst="straightConnector1">
            <a:avLst/>
          </a:prstGeom>
          <a:noFill/>
          <a:ln cap="flat" cmpd="sng" w="114300">
            <a:solidFill>
              <a:srgbClr val="0F75B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" name="Google Shape;43;p7"/>
          <p:cNvSpPr/>
          <p:nvPr>
            <p:ph idx="2" type="pic"/>
          </p:nvPr>
        </p:nvSpPr>
        <p:spPr>
          <a:xfrm>
            <a:off x="340914" y="946300"/>
            <a:ext cx="8584800" cy="3470100"/>
          </a:xfrm>
          <a:prstGeom prst="rect">
            <a:avLst/>
          </a:prstGeom>
          <a:noFill/>
          <a:ln>
            <a:noFill/>
          </a:ln>
        </p:spPr>
      </p:sp>
      <p:pic>
        <p:nvPicPr>
          <p:cNvPr id="44" name="Google Shape;4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0900" y="4499566"/>
            <a:ext cx="1217875" cy="4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  <a:solidFill>
            <a:srgbClr val="0F75BC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>
                <a:solidFill>
                  <a:schemeClr val="lt1"/>
                </a:solidFill>
              </a:defRPr>
            </a:lvl1pPr>
            <a:lvl2pPr lvl="1" rtl="0" algn="ctr">
              <a:buNone/>
              <a:defRPr>
                <a:solidFill>
                  <a:schemeClr val="lt1"/>
                </a:solidFill>
              </a:defRPr>
            </a:lvl2pPr>
            <a:lvl3pPr lvl="2" rtl="0" algn="ctr">
              <a:buNone/>
              <a:defRPr>
                <a:solidFill>
                  <a:schemeClr val="lt1"/>
                </a:solidFill>
              </a:defRPr>
            </a:lvl3pPr>
            <a:lvl4pPr lvl="3" rtl="0" algn="ctr">
              <a:buNone/>
              <a:defRPr>
                <a:solidFill>
                  <a:schemeClr val="lt1"/>
                </a:solidFill>
              </a:defRPr>
            </a:lvl4pPr>
            <a:lvl5pPr lvl="4" rtl="0" algn="ctr">
              <a:buNone/>
              <a:defRPr>
                <a:solidFill>
                  <a:schemeClr val="lt1"/>
                </a:solidFill>
              </a:defRPr>
            </a:lvl5pPr>
            <a:lvl6pPr lvl="5" rtl="0" algn="ctr">
              <a:buNone/>
              <a:defRPr>
                <a:solidFill>
                  <a:schemeClr val="lt1"/>
                </a:solidFill>
              </a:defRPr>
            </a:lvl6pPr>
            <a:lvl7pPr lvl="6" rtl="0" algn="ctr">
              <a:buNone/>
              <a:defRPr>
                <a:solidFill>
                  <a:schemeClr val="lt1"/>
                </a:solidFill>
              </a:defRPr>
            </a:lvl7pPr>
            <a:lvl8pPr lvl="7" rtl="0" algn="ctr">
              <a:buNone/>
              <a:defRPr>
                <a:solidFill>
                  <a:schemeClr val="lt1"/>
                </a:solidFill>
              </a:defRPr>
            </a:lvl8pPr>
            <a:lvl9pPr lvl="8" rtl="0" algn="ctr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 + Watermark">
  <p:cSld name="TITLE_AND_BODY_2_1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8"/>
          <p:cNvPicPr preferRelativeResize="0"/>
          <p:nvPr/>
        </p:nvPicPr>
        <p:blipFill rotWithShape="1">
          <a:blip r:embed="rId2">
            <a:alphaModFix amt="20000"/>
          </a:blip>
          <a:srcRect b="0" l="0" r="50042" t="0"/>
          <a:stretch/>
        </p:blipFill>
        <p:spPr>
          <a:xfrm>
            <a:off x="6564149" y="0"/>
            <a:ext cx="25798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2400"/>
              <a:buFont typeface="Proxima Nova"/>
              <a:buNone/>
              <a:defRPr b="1" sz="2400">
                <a:solidFill>
                  <a:srgbClr val="0F75B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9pPr>
          </a:lstStyle>
          <a:p/>
        </p:txBody>
      </p:sp>
      <p:cxnSp>
        <p:nvCxnSpPr>
          <p:cNvPr id="49" name="Google Shape;49;p8"/>
          <p:cNvCxnSpPr/>
          <p:nvPr/>
        </p:nvCxnSpPr>
        <p:spPr>
          <a:xfrm>
            <a:off x="340900" y="754200"/>
            <a:ext cx="255600" cy="0"/>
          </a:xfrm>
          <a:prstGeom prst="straightConnector1">
            <a:avLst/>
          </a:prstGeom>
          <a:noFill/>
          <a:ln cap="flat" cmpd="sng" w="114300">
            <a:solidFill>
              <a:srgbClr val="0F75B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" name="Google Shape;50;p8"/>
          <p:cNvSpPr txBox="1"/>
          <p:nvPr>
            <p:ph idx="1" type="body"/>
          </p:nvPr>
        </p:nvSpPr>
        <p:spPr>
          <a:xfrm>
            <a:off x="235500" y="1152400"/>
            <a:ext cx="6149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Proxima Nova"/>
              <a:buChar char="●"/>
              <a:defRPr sz="1600"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○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■"/>
              <a:defRPr sz="13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51" name="Google Shape;5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900" y="4499566"/>
            <a:ext cx="1217875" cy="4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  <a:solidFill>
            <a:srgbClr val="0F75BC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>
                <a:solidFill>
                  <a:schemeClr val="lt1"/>
                </a:solidFill>
              </a:defRPr>
            </a:lvl1pPr>
            <a:lvl2pPr lvl="1" rtl="0" algn="ctr">
              <a:buNone/>
              <a:defRPr>
                <a:solidFill>
                  <a:schemeClr val="lt1"/>
                </a:solidFill>
              </a:defRPr>
            </a:lvl2pPr>
            <a:lvl3pPr lvl="2" rtl="0" algn="ctr">
              <a:buNone/>
              <a:defRPr>
                <a:solidFill>
                  <a:schemeClr val="lt1"/>
                </a:solidFill>
              </a:defRPr>
            </a:lvl3pPr>
            <a:lvl4pPr lvl="3" rtl="0" algn="ctr">
              <a:buNone/>
              <a:defRPr>
                <a:solidFill>
                  <a:schemeClr val="lt1"/>
                </a:solidFill>
              </a:defRPr>
            </a:lvl4pPr>
            <a:lvl5pPr lvl="4" rtl="0" algn="ctr">
              <a:buNone/>
              <a:defRPr>
                <a:solidFill>
                  <a:schemeClr val="lt1"/>
                </a:solidFill>
              </a:defRPr>
            </a:lvl5pPr>
            <a:lvl6pPr lvl="5" rtl="0" algn="ctr">
              <a:buNone/>
              <a:defRPr>
                <a:solidFill>
                  <a:schemeClr val="lt1"/>
                </a:solidFill>
              </a:defRPr>
            </a:lvl6pPr>
            <a:lvl7pPr lvl="6" rtl="0" algn="ctr">
              <a:buNone/>
              <a:defRPr>
                <a:solidFill>
                  <a:schemeClr val="lt1"/>
                </a:solidFill>
              </a:defRPr>
            </a:lvl7pPr>
            <a:lvl8pPr lvl="7" rtl="0" algn="ctr">
              <a:buNone/>
              <a:defRPr>
                <a:solidFill>
                  <a:schemeClr val="lt1"/>
                </a:solidFill>
              </a:defRPr>
            </a:lvl8pPr>
            <a:lvl9pPr lvl="8" rtl="0" algn="ctr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TITLE_AND_BODY_2_1_1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1562550" y="17553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100"/>
              <a:buFont typeface="Proxima Nova"/>
              <a:buNone/>
              <a:defRPr b="1" sz="3100">
                <a:solidFill>
                  <a:srgbClr val="0F75B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3200"/>
              <a:buNone/>
              <a:defRPr sz="3200">
                <a:solidFill>
                  <a:srgbClr val="0F75BC"/>
                </a:solidFill>
              </a:defRPr>
            </a:lvl9pPr>
          </a:lstStyle>
          <a:p/>
        </p:txBody>
      </p:sp>
      <p:cxnSp>
        <p:nvCxnSpPr>
          <p:cNvPr id="55" name="Google Shape;55;p9"/>
          <p:cNvCxnSpPr/>
          <p:nvPr/>
        </p:nvCxnSpPr>
        <p:spPr>
          <a:xfrm>
            <a:off x="4444200" y="3021725"/>
            <a:ext cx="255600" cy="0"/>
          </a:xfrm>
          <a:prstGeom prst="straightConnector1">
            <a:avLst/>
          </a:prstGeom>
          <a:noFill/>
          <a:ln cap="flat" cmpd="sng" w="114300">
            <a:solidFill>
              <a:srgbClr val="0F75B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" name="Google Shape;56;p9"/>
          <p:cNvSpPr txBox="1"/>
          <p:nvPr>
            <p:ph idx="1" type="subTitle"/>
          </p:nvPr>
        </p:nvSpPr>
        <p:spPr>
          <a:xfrm>
            <a:off x="2244600" y="2346575"/>
            <a:ext cx="4654800" cy="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None/>
              <a:defRPr sz="20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cial Media">
  <p:cSld name="TITLE_AND_BODY_2_1_1_1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10737" y="1599228"/>
            <a:ext cx="3722525" cy="10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0"/>
          <p:cNvSpPr txBox="1"/>
          <p:nvPr/>
        </p:nvSpPr>
        <p:spPr>
          <a:xfrm>
            <a:off x="3236400" y="2983403"/>
            <a:ext cx="267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F75BC"/>
                </a:solidFill>
                <a:latin typeface="Proxima Nova"/>
                <a:ea typeface="Proxima Nova"/>
                <a:cs typeface="Proxima Nova"/>
                <a:sym typeface="Proxima Nova"/>
              </a:rPr>
              <a:t>Follow us:</a:t>
            </a:r>
            <a:endParaRPr sz="1600">
              <a:solidFill>
                <a:srgbClr val="0F75BC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pSp>
        <p:nvGrpSpPr>
          <p:cNvPr id="60" name="Google Shape;60;p10"/>
          <p:cNvGrpSpPr/>
          <p:nvPr/>
        </p:nvGrpSpPr>
        <p:grpSpPr>
          <a:xfrm>
            <a:off x="2063041" y="3579012"/>
            <a:ext cx="5017922" cy="585920"/>
            <a:chOff x="1340469" y="3646288"/>
            <a:chExt cx="6463063" cy="754663"/>
          </a:xfrm>
        </p:grpSpPr>
        <p:grpSp>
          <p:nvGrpSpPr>
            <p:cNvPr id="61" name="Google Shape;61;p10"/>
            <p:cNvGrpSpPr/>
            <p:nvPr/>
          </p:nvGrpSpPr>
          <p:grpSpPr>
            <a:xfrm>
              <a:off x="1340469" y="3660325"/>
              <a:ext cx="1035900" cy="720825"/>
              <a:chOff x="1828600" y="3660325"/>
              <a:chExt cx="1035900" cy="720825"/>
            </a:xfrm>
          </p:grpSpPr>
          <p:pic>
            <p:nvPicPr>
              <p:cNvPr id="62" name="Google Shape;62;p1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154525" y="3660325"/>
                <a:ext cx="384050" cy="38405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3" name="Google Shape;63;p10"/>
              <p:cNvSpPr txBox="1"/>
              <p:nvPr/>
            </p:nvSpPr>
            <p:spPr>
              <a:xfrm>
                <a:off x="1828600" y="3984550"/>
                <a:ext cx="1035900" cy="39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rgbClr val="0F75BC"/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artresilia.com</a:t>
                </a:r>
                <a:endParaRPr sz="800">
                  <a:solidFill>
                    <a:srgbClr val="0F75BC"/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</p:grpSp>
        <p:grpSp>
          <p:nvGrpSpPr>
            <p:cNvPr id="64" name="Google Shape;64;p10"/>
            <p:cNvGrpSpPr/>
            <p:nvPr/>
          </p:nvGrpSpPr>
          <p:grpSpPr>
            <a:xfrm>
              <a:off x="2479323" y="3646288"/>
              <a:ext cx="1858500" cy="754662"/>
              <a:chOff x="2734625" y="3646288"/>
              <a:chExt cx="1858500" cy="754662"/>
            </a:xfrm>
          </p:grpSpPr>
          <p:pic>
            <p:nvPicPr>
              <p:cNvPr id="65" name="Google Shape;65;p1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3453563" y="3646288"/>
                <a:ext cx="420624" cy="39809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6" name="Google Shape;66;p10"/>
              <p:cNvSpPr txBox="1"/>
              <p:nvPr/>
            </p:nvSpPr>
            <p:spPr>
              <a:xfrm>
                <a:off x="2734625" y="3984550"/>
                <a:ext cx="1858500" cy="41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rgbClr val="0F75BC"/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linkedin.com/</a:t>
                </a:r>
                <a:r>
                  <a:rPr lang="en" sz="900">
                    <a:solidFill>
                      <a:srgbClr val="0F75BC"/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artresilia</a:t>
                </a:r>
                <a:endParaRPr sz="900">
                  <a:solidFill>
                    <a:srgbClr val="0F75BC"/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</p:grpSp>
        <p:grpSp>
          <p:nvGrpSpPr>
            <p:cNvPr id="67" name="Google Shape;67;p10"/>
            <p:cNvGrpSpPr/>
            <p:nvPr/>
          </p:nvGrpSpPr>
          <p:grpSpPr>
            <a:xfrm>
              <a:off x="4212177" y="3686488"/>
              <a:ext cx="1858500" cy="694662"/>
              <a:chOff x="4343668" y="3686488"/>
              <a:chExt cx="1858500" cy="694662"/>
            </a:xfrm>
          </p:grpSpPr>
          <p:pic>
            <p:nvPicPr>
              <p:cNvPr id="68" name="Google Shape;68;p1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062605" y="3686488"/>
                <a:ext cx="420625" cy="34781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9" name="Google Shape;69;p10"/>
              <p:cNvSpPr txBox="1"/>
              <p:nvPr/>
            </p:nvSpPr>
            <p:spPr>
              <a:xfrm>
                <a:off x="4343668" y="3984550"/>
                <a:ext cx="1858500" cy="39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rgbClr val="0F75BC"/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twitter</a:t>
                </a:r>
                <a:r>
                  <a:rPr lang="en" sz="800">
                    <a:solidFill>
                      <a:srgbClr val="0F75BC"/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.com/artresilia</a:t>
                </a:r>
                <a:endParaRPr sz="800">
                  <a:solidFill>
                    <a:srgbClr val="0F75BC"/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</p:grpSp>
        <p:grpSp>
          <p:nvGrpSpPr>
            <p:cNvPr id="70" name="Google Shape;70;p10"/>
            <p:cNvGrpSpPr/>
            <p:nvPr/>
          </p:nvGrpSpPr>
          <p:grpSpPr>
            <a:xfrm>
              <a:off x="5945031" y="3646288"/>
              <a:ext cx="1858500" cy="734863"/>
              <a:chOff x="6204563" y="3646288"/>
              <a:chExt cx="1858500" cy="734863"/>
            </a:xfrm>
          </p:grpSpPr>
          <p:pic>
            <p:nvPicPr>
              <p:cNvPr id="71" name="Google Shape;71;p10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7042372" y="3646288"/>
                <a:ext cx="182880" cy="37795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2" name="Google Shape;72;p10"/>
              <p:cNvSpPr txBox="1"/>
              <p:nvPr/>
            </p:nvSpPr>
            <p:spPr>
              <a:xfrm>
                <a:off x="6204563" y="3984550"/>
                <a:ext cx="1858500" cy="39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rgbClr val="0F75BC"/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facebook</a:t>
                </a:r>
                <a:r>
                  <a:rPr lang="en" sz="800">
                    <a:solidFill>
                      <a:srgbClr val="0F75BC"/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.com/artresilia</a:t>
                </a:r>
                <a:endParaRPr sz="500">
                  <a:solidFill>
                    <a:srgbClr val="0F75BC"/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roxima Nova"/>
              <a:buChar char="●"/>
              <a:defRPr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Proxima Nova"/>
              <a:buChar char="○"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Proxima Nova"/>
              <a:buChar char="■"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Proxima Nova"/>
              <a:buChar char="●"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Proxima Nova"/>
              <a:buChar char="○"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Proxima Nova"/>
              <a:buChar char="■"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Proxima Nova"/>
              <a:buChar char="●"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Proxima Nova"/>
              <a:buChar char="○"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Proxima Nova"/>
              <a:buChar char="■"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Relationship Id="rId4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title"/>
          </p:nvPr>
        </p:nvSpPr>
        <p:spPr>
          <a:xfrm>
            <a:off x="285700" y="1668225"/>
            <a:ext cx="4879500" cy="4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Incident Response - Designing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Patterns and Workflows</a:t>
            </a:r>
            <a:endParaRPr/>
          </a:p>
        </p:txBody>
      </p:sp>
      <p:pic>
        <p:nvPicPr>
          <p:cNvPr id="82" name="Google Shape;82;p12"/>
          <p:cNvPicPr preferRelativeResize="0"/>
          <p:nvPr>
            <p:ph idx="2" type="pic"/>
          </p:nvPr>
        </p:nvPicPr>
        <p:blipFill rotWithShape="1">
          <a:blip r:embed="rId3">
            <a:alphaModFix amt="90000"/>
          </a:blip>
          <a:srcRect b="-6465" l="6323" r="30823" t="-5016"/>
          <a:stretch/>
        </p:blipFill>
        <p:spPr>
          <a:xfrm>
            <a:off x="5286300" y="0"/>
            <a:ext cx="3857700" cy="5143502"/>
          </a:xfrm>
          <a:prstGeom prst="rect">
            <a:avLst/>
          </a:prstGeom>
        </p:spPr>
      </p:pic>
      <p:sp>
        <p:nvSpPr>
          <p:cNvPr id="83" name="Google Shape;83;p12"/>
          <p:cNvSpPr txBox="1"/>
          <p:nvPr/>
        </p:nvSpPr>
        <p:spPr>
          <a:xfrm>
            <a:off x="391000" y="2506875"/>
            <a:ext cx="46689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Bruno Alexandre Ferreira Pinto Teixeira</a:t>
            </a:r>
            <a:endParaRPr sz="15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(2019100036)</a:t>
            </a:r>
            <a:endParaRPr sz="15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" sz="15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" sz="1500">
                <a:solidFill>
                  <a:schemeClr val="accen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Orientadores:</a:t>
            </a:r>
            <a:endParaRPr sz="15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Gonçalo Amaro </a:t>
            </a:r>
            <a:r>
              <a:rPr lang="en" sz="1500">
                <a:solidFill>
                  <a:schemeClr val="accen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| Art Resilia</a:t>
            </a:r>
            <a:endParaRPr sz="1500">
              <a:solidFill>
                <a:schemeClr val="accent2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accen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Amâncio Santos | ISEC</a:t>
            </a:r>
            <a:endParaRPr sz="15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84" name="Google Shape;8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999" y="3786075"/>
            <a:ext cx="1448502" cy="99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Resposta a incidentes e taxonomia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Prática de investigar e remediar campanhas de ataques, com uma determinada taxonomia, numa entidade.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taxonomia classifica um ataque a partir de uma convenção pré-definida.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Existem algumas escalas de taxonomias, no entanto a Art Resilia foca-se nas taxonomias definidas na Enisa (Agência da União Europeia para a Cibersegurança)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Tem de existir uma equipa de resposta a incidentes que identifica e trata os incidentes seguindo um determinado fluxo de trabalho (</a:t>
            </a:r>
            <a:r>
              <a:rPr i="1" lang="en"/>
              <a:t>workflow</a:t>
            </a:r>
            <a:r>
              <a:rPr lang="en"/>
              <a:t>).</a:t>
            </a:r>
            <a:endParaRPr/>
          </a:p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Fases do incidente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88" y="1404938"/>
            <a:ext cx="8048625" cy="233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RE&amp;CT</a:t>
            </a:r>
            <a:endParaRPr/>
          </a:p>
        </p:txBody>
      </p:sp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/>
              <a:t>Framework</a:t>
            </a:r>
            <a:r>
              <a:rPr lang="en"/>
              <a:t> que contém uma matriz com o intuito de descrever e categorizar as ações que devem ser tomadas na resposta a incidentes.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Inclui procedimentos internos, planificação de ações </a:t>
            </a:r>
            <a:r>
              <a:rPr lang="en"/>
              <a:t>sequenciais</a:t>
            </a:r>
            <a:r>
              <a:rPr lang="en"/>
              <a:t> e áreas de </a:t>
            </a:r>
            <a:r>
              <a:rPr lang="en"/>
              <a:t>cobertura</a:t>
            </a:r>
            <a:r>
              <a:rPr lang="en"/>
              <a:t> de cada ação.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Na matriz as colunas representam as fases de resposta a incidentes e as células representam as ações da resposta</a:t>
            </a:r>
            <a:endParaRPr/>
          </a:p>
        </p:txBody>
      </p:sp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RE&amp;CT</a:t>
            </a:r>
            <a:endParaRPr/>
          </a:p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4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9575" y="892752"/>
            <a:ext cx="6018900" cy="38500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1562550" y="1755300"/>
            <a:ext cx="60189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Plataformas utilizadas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Aplicação </a:t>
            </a:r>
            <a:r>
              <a:rPr i="1" lang="en"/>
              <a:t>web</a:t>
            </a:r>
            <a:endParaRPr i="1"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235500" y="115240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Rápido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Ampla documentação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Utilização da arquitetura MVT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Código segmentado e limpo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Seguro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Escalável</a:t>
            </a:r>
            <a:endParaRPr/>
          </a:p>
        </p:txBody>
      </p:sp>
      <p:sp>
        <p:nvSpPr>
          <p:cNvPr id="174" name="Google Shape;174;p26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Google Shape;175;p26"/>
          <p:cNvSpPr/>
          <p:nvPr>
            <p:ph idx="2" type="pic"/>
          </p:nvPr>
        </p:nvSpPr>
        <p:spPr>
          <a:xfrm>
            <a:off x="5077850" y="1098700"/>
            <a:ext cx="3847800" cy="3400800"/>
          </a:xfrm>
          <a:prstGeom prst="rect">
            <a:avLst/>
          </a:prstGeom>
        </p:spPr>
      </p:sp>
      <p:pic>
        <p:nvPicPr>
          <p:cNvPr id="176" name="Google Shape;1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1925" y="2007523"/>
            <a:ext cx="3259648" cy="112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Plataforma de automação</a:t>
            </a:r>
            <a:endParaRPr/>
          </a:p>
        </p:txBody>
      </p:sp>
      <p:sp>
        <p:nvSpPr>
          <p:cNvPr id="182" name="Google Shape;182;p27"/>
          <p:cNvSpPr txBox="1"/>
          <p:nvPr>
            <p:ph idx="1" type="body"/>
          </p:nvPr>
        </p:nvSpPr>
        <p:spPr>
          <a:xfrm>
            <a:off x="235500" y="115240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/>
              <a:t>Open-source</a:t>
            </a:r>
            <a:endParaRPr i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Gratuito utilizando instalação </a:t>
            </a:r>
            <a:r>
              <a:rPr i="1" lang="en"/>
              <a:t>self-hosted</a:t>
            </a:r>
            <a:endParaRPr i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Milhares de integrações com </a:t>
            </a:r>
            <a:r>
              <a:rPr i="1" lang="en"/>
              <a:t>third party apps</a:t>
            </a:r>
            <a:endParaRPr i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Comunidade ampla</a:t>
            </a:r>
            <a:endParaRPr/>
          </a:p>
        </p:txBody>
      </p:sp>
      <p:sp>
        <p:nvSpPr>
          <p:cNvPr id="183" name="Google Shape;183;p27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4" name="Google Shape;184;p27"/>
          <p:cNvSpPr/>
          <p:nvPr>
            <p:ph idx="2" type="pic"/>
          </p:nvPr>
        </p:nvSpPr>
        <p:spPr>
          <a:xfrm>
            <a:off x="5077850" y="1098700"/>
            <a:ext cx="3847800" cy="3400800"/>
          </a:xfrm>
          <a:prstGeom prst="rect">
            <a:avLst/>
          </a:prstGeom>
        </p:spPr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6478" y="1473822"/>
            <a:ext cx="2650551" cy="265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025" y="3172922"/>
            <a:ext cx="4150450" cy="9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Tecnologias automatizadas</a:t>
            </a:r>
            <a:endParaRPr/>
          </a:p>
        </p:txBody>
      </p:sp>
      <p:sp>
        <p:nvSpPr>
          <p:cNvPr id="192" name="Google Shape;192;p28"/>
          <p:cNvSpPr txBox="1"/>
          <p:nvPr>
            <p:ph idx="1" type="body"/>
          </p:nvPr>
        </p:nvSpPr>
        <p:spPr>
          <a:xfrm>
            <a:off x="235500" y="115240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Cybereason </a:t>
            </a:r>
            <a:r>
              <a:rPr lang="en"/>
              <a:t>(</a:t>
            </a:r>
            <a:r>
              <a:rPr i="1" lang="en"/>
              <a:t>EDR</a:t>
            </a:r>
            <a:r>
              <a:rPr lang="en"/>
              <a:t>)</a:t>
            </a:r>
            <a:r>
              <a:rPr lang="en"/>
              <a:t> - Proteção de equipamentos terminais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Office365 (</a:t>
            </a:r>
            <a:r>
              <a:rPr i="1" lang="en"/>
              <a:t>Email</a:t>
            </a:r>
            <a:r>
              <a:rPr lang="en"/>
              <a:t>) - Plataforma de email</a:t>
            </a:r>
            <a:endParaRPr/>
          </a:p>
        </p:txBody>
      </p:sp>
      <p:sp>
        <p:nvSpPr>
          <p:cNvPr id="193" name="Google Shape;193;p28"/>
          <p:cNvSpPr/>
          <p:nvPr>
            <p:ph idx="2" type="pic"/>
          </p:nvPr>
        </p:nvSpPr>
        <p:spPr>
          <a:xfrm>
            <a:off x="5077850" y="1098700"/>
            <a:ext cx="3847800" cy="3400800"/>
          </a:xfrm>
          <a:prstGeom prst="rect">
            <a:avLst/>
          </a:prstGeom>
        </p:spPr>
      </p:sp>
      <p:sp>
        <p:nvSpPr>
          <p:cNvPr id="194" name="Google Shape;194;p28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5" name="Google Shape;19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6700" y="899225"/>
            <a:ext cx="3090100" cy="166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4300" y="2724575"/>
            <a:ext cx="1454899" cy="145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1562550" y="1755300"/>
            <a:ext cx="60189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Implementação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</a:t>
            </a:r>
            <a:endParaRPr/>
          </a:p>
        </p:txBody>
      </p:sp>
      <p:sp>
        <p:nvSpPr>
          <p:cNvPr id="207" name="Google Shape;207;p30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0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9" name="Google Shape;20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5125" y="1042025"/>
            <a:ext cx="7153750" cy="305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Estrutura</a:t>
            </a:r>
            <a:endParaRPr/>
          </a:p>
        </p:txBody>
      </p:sp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235500" y="1152400"/>
            <a:ext cx="6149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Entidade de acolhimento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 problema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Objetivos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Conceitos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Plataformas utilizadas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Implementação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Demo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Conclusão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Trabalho futuro</a:t>
            </a:r>
            <a:endParaRPr/>
          </a:p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 da </a:t>
            </a:r>
            <a:r>
              <a:rPr i="1" lang="en"/>
              <a:t>API Manager Framework</a:t>
            </a:r>
            <a:endParaRPr i="1"/>
          </a:p>
        </p:txBody>
      </p:sp>
      <p:sp>
        <p:nvSpPr>
          <p:cNvPr id="215" name="Google Shape;215;p31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1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8100" y="1379525"/>
            <a:ext cx="2314575" cy="29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/>
          <p:nvPr>
            <p:ph type="title"/>
          </p:nvPr>
        </p:nvSpPr>
        <p:spPr>
          <a:xfrm>
            <a:off x="235500" y="201000"/>
            <a:ext cx="73155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Playbook orchestrator </a:t>
            </a:r>
            <a:r>
              <a:rPr lang="en"/>
              <a:t>(Aberto ou 1ª Linha ou 2ª Linha)</a:t>
            </a:r>
            <a:endParaRPr/>
          </a:p>
        </p:txBody>
      </p:sp>
      <p:sp>
        <p:nvSpPr>
          <p:cNvPr id="223" name="Google Shape;223;p32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2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5" name="Google Shape;22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275" y="1094575"/>
            <a:ext cx="8033450" cy="325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 txBox="1"/>
          <p:nvPr>
            <p:ph type="title"/>
          </p:nvPr>
        </p:nvSpPr>
        <p:spPr>
          <a:xfrm>
            <a:off x="1562550" y="1755300"/>
            <a:ext cx="60189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Incidente de </a:t>
            </a:r>
            <a:r>
              <a:rPr i="1" lang="en"/>
              <a:t>malicious code</a:t>
            </a:r>
            <a:endParaRPr i="1"/>
          </a:p>
        </p:txBody>
      </p:sp>
      <p:sp>
        <p:nvSpPr>
          <p:cNvPr id="231" name="Google Shape;231;p33"/>
          <p:cNvSpPr txBox="1"/>
          <p:nvPr>
            <p:ph idx="1" type="subTitle"/>
          </p:nvPr>
        </p:nvSpPr>
        <p:spPr>
          <a:xfrm>
            <a:off x="2244600" y="2346575"/>
            <a:ext cx="46548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Exemplo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Ações para incidente</a:t>
            </a:r>
            <a:r>
              <a:rPr lang="en"/>
              <a:t> de </a:t>
            </a:r>
            <a:r>
              <a:rPr i="1" lang="en"/>
              <a:t>malicious 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4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4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9" name="Google Shape;23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238" y="1988200"/>
            <a:ext cx="8282725" cy="174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/>
          <p:nvPr>
            <p:ph type="title"/>
          </p:nvPr>
        </p:nvSpPr>
        <p:spPr>
          <a:xfrm>
            <a:off x="235500" y="201000"/>
            <a:ext cx="82347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100"/>
              <a:t>Workflow</a:t>
            </a:r>
            <a:r>
              <a:rPr lang="en" sz="2100"/>
              <a:t> de </a:t>
            </a:r>
            <a:r>
              <a:rPr i="1" lang="en" sz="2100"/>
              <a:t>malicious code </a:t>
            </a:r>
            <a:r>
              <a:rPr lang="en" sz="2100"/>
              <a:t>- contenção</a:t>
            </a:r>
            <a:endParaRPr sz="2100"/>
          </a:p>
        </p:txBody>
      </p:sp>
      <p:sp>
        <p:nvSpPr>
          <p:cNvPr id="245" name="Google Shape;245;p35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5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838" y="1028075"/>
            <a:ext cx="6165130" cy="231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5451" y="3347675"/>
            <a:ext cx="2793100" cy="135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/>
          <p:nvPr>
            <p:ph type="title"/>
          </p:nvPr>
        </p:nvSpPr>
        <p:spPr>
          <a:xfrm>
            <a:off x="1562550" y="1755300"/>
            <a:ext cx="60189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7"/>
          <p:cNvSpPr txBox="1"/>
          <p:nvPr>
            <p:ph type="title"/>
          </p:nvPr>
        </p:nvSpPr>
        <p:spPr>
          <a:xfrm>
            <a:off x="1562550" y="1755300"/>
            <a:ext cx="60189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Conclusão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8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Conclusão</a:t>
            </a:r>
            <a:endParaRPr/>
          </a:p>
        </p:txBody>
      </p:sp>
      <p:sp>
        <p:nvSpPr>
          <p:cNvPr id="264" name="Google Shape;264;p38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600"/>
              <a:buChar char="●"/>
            </a:pPr>
            <a:r>
              <a:rPr lang="en"/>
              <a:t>Atualmente a Art Resilia tem ao seu dispor uma </a:t>
            </a:r>
            <a:r>
              <a:rPr i="1" lang="en"/>
              <a:t>framework</a:t>
            </a:r>
            <a:r>
              <a:rPr lang="en"/>
              <a:t> onde se pode basear aquando da resposta a incidentes.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600"/>
              <a:buChar char="●"/>
            </a:pPr>
            <a:r>
              <a:rPr lang="en"/>
              <a:t>A utilização desta </a:t>
            </a:r>
            <a:r>
              <a:rPr i="1" lang="en"/>
              <a:t>framework</a:t>
            </a:r>
            <a:r>
              <a:rPr lang="en"/>
              <a:t> cria uma </a:t>
            </a:r>
            <a:r>
              <a:rPr lang="en" sz="1450">
                <a:solidFill>
                  <a:srgbClr val="2F2F2F"/>
                </a:solidFill>
                <a:highlight>
                  <a:schemeClr val="lt1"/>
                </a:highlight>
              </a:rPr>
              <a:t>a</a:t>
            </a:r>
            <a:r>
              <a:rPr lang="en" sz="1450">
                <a:solidFill>
                  <a:srgbClr val="2F2F2F"/>
                </a:solidFill>
                <a:highlight>
                  <a:schemeClr val="lt1"/>
                </a:highlight>
              </a:rPr>
              <a:t>titude pró-ativa na contenção e erradicação de ameaças.</a:t>
            </a:r>
            <a:endParaRPr sz="1450">
              <a:solidFill>
                <a:srgbClr val="2F2F2F"/>
              </a:solidFill>
              <a:highlight>
                <a:schemeClr val="lt1"/>
              </a:highlight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450"/>
              <a:buChar char="●"/>
            </a:pPr>
            <a:r>
              <a:rPr lang="en"/>
              <a:t>O analista passa a ter uma interface centralizada com informação útil dos clientes e da </a:t>
            </a:r>
            <a:r>
              <a:rPr i="1" lang="en"/>
              <a:t>framework</a:t>
            </a:r>
            <a:r>
              <a:rPr lang="en"/>
              <a:t>.</a:t>
            </a:r>
            <a:endParaRPr/>
          </a:p>
        </p:txBody>
      </p:sp>
      <p:sp>
        <p:nvSpPr>
          <p:cNvPr id="265" name="Google Shape;265;p38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9"/>
          <p:cNvSpPr txBox="1"/>
          <p:nvPr>
            <p:ph type="title"/>
          </p:nvPr>
        </p:nvSpPr>
        <p:spPr>
          <a:xfrm>
            <a:off x="1562550" y="1755300"/>
            <a:ext cx="60189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Trabalho futuro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0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Trabalho futuro</a:t>
            </a:r>
            <a:endParaRPr/>
          </a:p>
        </p:txBody>
      </p:sp>
      <p:sp>
        <p:nvSpPr>
          <p:cNvPr id="276" name="Google Shape;276;p40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Continuar a criação de </a:t>
            </a:r>
            <a:r>
              <a:rPr i="1" lang="en"/>
              <a:t>workflows</a:t>
            </a:r>
            <a:r>
              <a:rPr lang="en"/>
              <a:t> para as restantes taxonomias.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Inventariar </a:t>
            </a:r>
            <a:r>
              <a:rPr i="1" lang="en"/>
              <a:t>workflows</a:t>
            </a:r>
            <a:r>
              <a:rPr lang="en"/>
              <a:t> já existentes.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Implementar novas ações para tecnologias diferentes, complementando novas taxonomias para diferentes fases.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277" name="Google Shape;277;p40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title"/>
          </p:nvPr>
        </p:nvSpPr>
        <p:spPr>
          <a:xfrm>
            <a:off x="1562550" y="1907700"/>
            <a:ext cx="60189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Entidade de acolhimento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1"/>
          <p:cNvSpPr txBox="1"/>
          <p:nvPr>
            <p:ph idx="1" type="subTitle"/>
          </p:nvPr>
        </p:nvSpPr>
        <p:spPr>
          <a:xfrm>
            <a:off x="2425650" y="4048850"/>
            <a:ext cx="42927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Entidade de acolhimento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235500" y="10940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Especializada em serviços de cibersegurança e segurança de informação.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Tem como visão promover a ciber resiliência de forma pragmática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Capacitando as organizações a conseguirem estar preparadas para detetar, responder e recuperar de qualquer evento de cibersegurança, garantindo a continuidade do negócio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Tem como objetivo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Ajudar e impulsionar as organizações a endereçar riscos de segurança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Avaliar a maturidade de cibersegurança de uma organização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Avaliar a resiliência organizacional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1562550" y="1755300"/>
            <a:ext cx="60189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problema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problema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235500" y="1152475"/>
            <a:ext cx="867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450"/>
              <a:buChar char="●"/>
            </a:pP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A falta de preparação aquando de um ciberataque pode destabilizar a operação de uma organização.</a:t>
            </a:r>
            <a:endParaRPr sz="145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450"/>
              <a:buChar char="●"/>
            </a:pP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A inexistência de </a:t>
            </a:r>
            <a:r>
              <a:rPr i="1" lang="en" sz="1450">
                <a:solidFill>
                  <a:srgbClr val="2F2F2F"/>
                </a:solidFill>
                <a:highlight>
                  <a:srgbClr val="FFFFFF"/>
                </a:highlight>
              </a:rPr>
              <a:t>playbooks</a:t>
            </a: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  cria um atraso na resposta a estes ataques.</a:t>
            </a:r>
            <a:endParaRPr sz="145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450"/>
              <a:buChar char="●"/>
            </a:pP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A falta da prévia criação de ações de contenção, erradicação e recuperação.</a:t>
            </a:r>
            <a:endParaRPr sz="1450">
              <a:solidFill>
                <a:srgbClr val="2F2F2F"/>
              </a:solidFill>
              <a:highlight>
                <a:srgbClr val="FFFF00"/>
              </a:highlight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450"/>
              <a:buChar char="●"/>
            </a:pP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É então fundamental:</a:t>
            </a:r>
            <a:endParaRPr sz="145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300"/>
              <a:buChar char="○"/>
            </a:pPr>
            <a:r>
              <a:rPr lang="en" sz="1450">
                <a:solidFill>
                  <a:srgbClr val="2F2F2F"/>
                </a:solidFill>
              </a:rPr>
              <a:t>Criar </a:t>
            </a:r>
            <a:r>
              <a:rPr i="1" lang="en" sz="1450">
                <a:solidFill>
                  <a:srgbClr val="2F2F2F"/>
                </a:solidFill>
              </a:rPr>
              <a:t>playbooks</a:t>
            </a:r>
            <a:r>
              <a:rPr lang="en" sz="1450">
                <a:solidFill>
                  <a:srgbClr val="2F2F2F"/>
                </a:solidFill>
              </a:rPr>
              <a:t> guiando o analista na resposta a incidentes</a:t>
            </a:r>
            <a:endParaRPr sz="145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300"/>
              <a:buChar char="○"/>
            </a:pP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Atitude pró-ativa na contenção e erradicação de ameaças</a:t>
            </a:r>
            <a:endParaRPr sz="145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-320675" lvl="1" marL="914400" rtl="0" algn="l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450"/>
              <a:buChar char="○"/>
            </a:pP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Definir previamente ações de contenção, erradicação e recuperação com os clientes (</a:t>
            </a:r>
            <a:r>
              <a:rPr b="1" lang="en" sz="1450">
                <a:solidFill>
                  <a:srgbClr val="2F2F2F"/>
                </a:solidFill>
                <a:highlight>
                  <a:srgbClr val="FFFFFF"/>
                </a:highlight>
              </a:rPr>
              <a:t>eficiência</a:t>
            </a: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)</a:t>
            </a:r>
            <a:endParaRPr sz="145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-320675" lvl="1" marL="914400" rtl="0" algn="l">
              <a:spcBef>
                <a:spcPts val="0"/>
              </a:spcBef>
              <a:spcAft>
                <a:spcPts val="0"/>
              </a:spcAft>
              <a:buClr>
                <a:srgbClr val="0F75BC"/>
              </a:buClr>
              <a:buSzPts val="1450"/>
              <a:buChar char="○"/>
            </a:pP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Automatizar ações </a:t>
            </a: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outrora</a:t>
            </a: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 manuais (</a:t>
            </a:r>
            <a:r>
              <a:rPr b="1" lang="en" sz="1450">
                <a:solidFill>
                  <a:srgbClr val="2F2F2F"/>
                </a:solidFill>
                <a:highlight>
                  <a:srgbClr val="FFFFFF"/>
                </a:highlight>
              </a:rPr>
              <a:t>eficácia</a:t>
            </a:r>
            <a:r>
              <a:rPr lang="en" sz="1450">
                <a:solidFill>
                  <a:srgbClr val="2F2F2F"/>
                </a:solidFill>
                <a:highlight>
                  <a:srgbClr val="FFFFFF"/>
                </a:highlight>
              </a:rPr>
              <a:t>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7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1562550" y="1755300"/>
            <a:ext cx="60189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235500" y="201000"/>
            <a:ext cx="60189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235500" y="1152475"/>
            <a:ext cx="83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Criar </a:t>
            </a:r>
            <a:r>
              <a:rPr i="1" lang="en"/>
              <a:t>framework</a:t>
            </a:r>
            <a:r>
              <a:rPr lang="en"/>
              <a:t> que auxilia o analista no processo de resposta a um incidente (</a:t>
            </a:r>
            <a:r>
              <a:rPr i="1" lang="en"/>
              <a:t>workflow</a:t>
            </a:r>
            <a:r>
              <a:rPr lang="en"/>
              <a:t>), automatizando ações previamente definidas e aprovadas pelo cliente.</a:t>
            </a:r>
            <a:endParaRPr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Pré-definir conjunto de ações a cumprir, a partir de decisões dos clientes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Desenvolver interface para o analista e cliente, possibilitando a centralização de ações a serem executadas aquando de um incidente</a:t>
            </a:r>
            <a:endParaRPr/>
          </a:p>
        </p:txBody>
      </p:sp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8572025" y="4621741"/>
            <a:ext cx="572100" cy="2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1562550" y="1755300"/>
            <a:ext cx="60189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rteresila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